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413" r:id="rId3"/>
    <p:sldId id="414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348" r:id="rId13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lay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gFvVWifp/CmgH6ht0I8MQLThJ58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BC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83"/>
    <p:restoredTop sz="94730"/>
  </p:normalViewPr>
  <p:slideViewPr>
    <p:cSldViewPr snapToGrid="0">
      <p:cViewPr varScale="1">
        <p:scale>
          <a:sx n="102" d="100"/>
          <a:sy n="102" d="100"/>
        </p:scale>
        <p:origin x="5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customschemas.google.com/relationships/presentationmetadata" Target="metadata"/></Relationships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jpg>
</file>

<file path=ppt/media/image7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Teacher’s Notes: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Explain the lesson goal: learning words and sentences related to hospitals.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Ask students: Have you ever been to a hospital? Why?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3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2" name="Google Shape;1482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71445-6B81-E8DF-EBF5-5252C629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640D8B2-7681-7EDC-304F-D590237C1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7613726-BFB4-1D19-7A5F-3B4F75BF6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B93EAC-5EEE-68E3-16D3-B163FE4E47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s-P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5473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3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userDrawn="1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5090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userDrawn="1">
  <p:cSld name="1_Título y objeto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2210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1_Diapositiva de títul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526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615CD4F-96D9-E131-5C82-6A180B4312EB}"/>
              </a:ext>
            </a:extLst>
          </p:cNvPr>
          <p:cNvSpPr/>
          <p:nvPr userDrawn="1"/>
        </p:nvSpPr>
        <p:spPr>
          <a:xfrm>
            <a:off x="0" y="5418652"/>
            <a:ext cx="9144000" cy="296347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Calibri" panose="020F0502020204030204" pitchFamily="34" charset="0"/>
            </a:endParaRPr>
          </a:p>
        </p:txBody>
      </p:sp>
      <p:sp>
        <p:nvSpPr>
          <p:cNvPr id="3" name="Google Shape;10;p94">
            <a:extLst>
              <a:ext uri="{FF2B5EF4-FFF2-40B4-BE49-F238E27FC236}">
                <a16:creationId xmlns:a16="http://schemas.microsoft.com/office/drawing/2014/main" id="{4D422DEA-FD04-6B2E-8C15-A361D6F32EF6}"/>
              </a:ext>
            </a:extLst>
          </p:cNvPr>
          <p:cNvSpPr/>
          <p:nvPr userDrawn="1"/>
        </p:nvSpPr>
        <p:spPr>
          <a:xfrm>
            <a:off x="7306401" y="5494777"/>
            <a:ext cx="136928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© Todos los derechos reservados</a:t>
            </a:r>
            <a:endParaRPr b="0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11;p94">
            <a:extLst>
              <a:ext uri="{FF2B5EF4-FFF2-40B4-BE49-F238E27FC236}">
                <a16:creationId xmlns:a16="http://schemas.microsoft.com/office/drawing/2014/main" id="{21A6D6E6-456C-75E7-251A-33C519257C77}"/>
              </a:ext>
            </a:extLst>
          </p:cNvPr>
          <p:cNvSpPr txBox="1"/>
          <p:nvPr userDrawn="1"/>
        </p:nvSpPr>
        <p:spPr>
          <a:xfrm>
            <a:off x="411468" y="5463999"/>
            <a:ext cx="3172663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English Level B1 - II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-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Lesson</a:t>
            </a:r>
            <a:r>
              <a:rPr lang="es-PE" sz="800" b="0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lang="es-PE" sz="800" b="0" i="0" u="none" strike="noStrike" cap="none" dirty="0">
              <a:solidFill>
                <a:schemeClr val="bg1"/>
              </a:solidFill>
              <a:latin typeface="Calibri"/>
              <a:cs typeface="Calibri"/>
              <a:sym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81CFA34-F5C8-CEDC-1059-ECEB49288FE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650087" y="5414807"/>
            <a:ext cx="528837" cy="31730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5584584-0B11-DAD8-5DA8-18C46C53768D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699808" y="225185"/>
            <a:ext cx="975880" cy="26186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6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2767" userDrawn="1">
          <p15:clr>
            <a:srgbClr val="F26B43"/>
          </p15:clr>
        </p15:guide>
        <p15:guide id="3" pos="2993" userDrawn="1">
          <p15:clr>
            <a:srgbClr val="F26B43"/>
          </p15:clr>
        </p15:guide>
        <p15:guide id="4" pos="5465" userDrawn="1">
          <p15:clr>
            <a:srgbClr val="F26B43"/>
          </p15:clr>
        </p15:guide>
        <p15:guide id="5" pos="317" userDrawn="1">
          <p15:clr>
            <a:srgbClr val="F26B43"/>
          </p15:clr>
        </p15:guide>
        <p15:guide id="6" orient="horz" pos="303" userDrawn="1">
          <p15:clr>
            <a:srgbClr val="F26B43"/>
          </p15:clr>
        </p15:guide>
        <p15:guide id="7" orient="horz" pos="530" userDrawn="1">
          <p15:clr>
            <a:srgbClr val="F26B43"/>
          </p15:clr>
        </p15:guide>
        <p15:guide id="8" orient="horz" pos="32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C569A68-ECF2-82B2-E610-A947184AB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07" y="1"/>
            <a:ext cx="9167814" cy="5714999"/>
          </a:xfrm>
          <a:prstGeom prst="rect">
            <a:avLst/>
          </a:prstGeom>
        </p:spPr>
      </p:pic>
      <p:sp>
        <p:nvSpPr>
          <p:cNvPr id="36" name="Google Shape;36;p1"/>
          <p:cNvSpPr txBox="1"/>
          <p:nvPr/>
        </p:nvSpPr>
        <p:spPr>
          <a:xfrm>
            <a:off x="4949021" y="1076234"/>
            <a:ext cx="372666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ENGLISH LEVEL B1 - II</a:t>
            </a:r>
            <a:endParaRPr lang="en-US" sz="1800" noProof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4938719" y="2492189"/>
            <a:ext cx="3736968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  <a:latin typeface="Graphik Regular" panose="020B0503030202060203" pitchFamily="34" charset="77"/>
                <a:cs typeface="Arial"/>
              </a:rPr>
              <a:t>TALKING ABOUT </a:t>
            </a:r>
            <a:r>
              <a:rPr lang="en-US" sz="2400" dirty="0">
                <a:solidFill>
                  <a:schemeClr val="bg1"/>
                </a:solidFill>
                <a:latin typeface="Graphik Bold" panose="020B0503030202060203" pitchFamily="34" charset="77"/>
                <a:cs typeface="Arial"/>
              </a:rPr>
              <a:t>DIFFERENT CULTURES</a:t>
            </a:r>
          </a:p>
        </p:txBody>
      </p:sp>
      <p:sp>
        <p:nvSpPr>
          <p:cNvPr id="50" name="Google Shape;50;p1"/>
          <p:cNvSpPr txBox="1"/>
          <p:nvPr/>
        </p:nvSpPr>
        <p:spPr>
          <a:xfrm>
            <a:off x="4938719" y="2165718"/>
            <a:ext cx="145764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solidFill>
                  <a:srgbClr val="FFC000"/>
                </a:solidFill>
                <a:latin typeface="Calibri"/>
                <a:cs typeface="Calibri"/>
              </a:rPr>
              <a:t>Lesson</a:t>
            </a:r>
            <a:r>
              <a:rPr lang="en-US" sz="1600" b="1" noProof="0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04</a:t>
            </a:r>
            <a:endParaRPr lang="en-US" sz="1100" noProof="0" dirty="0">
              <a:solidFill>
                <a:srgbClr val="FFC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87103B4-ABC8-2608-1E4D-848643B3869D}"/>
              </a:ext>
            </a:extLst>
          </p:cNvPr>
          <p:cNvCxnSpPr>
            <a:cxnSpLocks/>
          </p:cNvCxnSpPr>
          <p:nvPr/>
        </p:nvCxnSpPr>
        <p:spPr>
          <a:xfrm>
            <a:off x="4938719" y="1011128"/>
            <a:ext cx="3736969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30F1938B-1D02-B852-9CFE-03E58E152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9175" y="612094"/>
            <a:ext cx="1300444" cy="3489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9" descr="dibujos animados de mariachi mexicano tradicional cinco de mayo 2369093  Vector en Vecteezy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788" t="-24387" r="-8296" b="-15891"/>
          <a:stretch/>
        </p:blipFill>
        <p:spPr>
          <a:xfrm>
            <a:off x="4745586" y="1"/>
            <a:ext cx="4398414" cy="5408246"/>
          </a:xfrm>
          <a:prstGeom prst="rect">
            <a:avLst/>
          </a:prstGeom>
          <a:solidFill>
            <a:srgbClr val="38BCA4"/>
          </a:solidFill>
          <a:ln>
            <a:noFill/>
          </a:ln>
        </p:spPr>
      </p:pic>
      <p:sp>
        <p:nvSpPr>
          <p:cNvPr id="2" name="Redondear rectángulo de esquina del mismo lado 1">
            <a:extLst>
              <a:ext uri="{FF2B5EF4-FFF2-40B4-BE49-F238E27FC236}">
                <a16:creationId xmlns:a16="http://schemas.microsoft.com/office/drawing/2014/main" id="{21EAB3C6-6D17-E3C7-8ACC-F773C98C7A38}"/>
              </a:ext>
            </a:extLst>
          </p:cNvPr>
          <p:cNvSpPr/>
          <p:nvPr/>
        </p:nvSpPr>
        <p:spPr>
          <a:xfrm rot="16200000">
            <a:off x="2214648" y="-855671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2403AC4-5C7C-05A0-552A-F2160C26E214}"/>
              </a:ext>
            </a:extLst>
          </p:cNvPr>
          <p:cNvSpPr txBox="1"/>
          <p:nvPr/>
        </p:nvSpPr>
        <p:spPr>
          <a:xfrm>
            <a:off x="676801" y="937368"/>
            <a:ext cx="37158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 sz="1300" b="1" dirty="0">
                <a:latin typeface="Arial" panose="020B0604020202020204" pitchFamily="34" charset="0"/>
                <a:cs typeface="Arial" panose="020B0604020202020204" pitchFamily="34" charset="0"/>
              </a:rPr>
              <a:t>Describing Cultural Differences</a:t>
            </a:r>
            <a:endParaRPr lang="en-US" sz="1300" b="1" noProof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5287F0C-7EDE-5DD2-603C-B6858A6C55BD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4038054" y="1144438"/>
            <a:ext cx="360362" cy="179860"/>
          </a:xfrm>
          <a:prstGeom prst="rect">
            <a:avLst/>
          </a:prstGeom>
        </p:spPr>
      </p:pic>
      <p:sp>
        <p:nvSpPr>
          <p:cNvPr id="5" name="Google Shape;181;p11">
            <a:extLst>
              <a:ext uri="{FF2B5EF4-FFF2-40B4-BE49-F238E27FC236}">
                <a16:creationId xmlns:a16="http://schemas.microsoft.com/office/drawing/2014/main" id="{85459EDB-F375-7FEA-4EF7-1525D510AEAD}"/>
              </a:ext>
            </a:extLst>
          </p:cNvPr>
          <p:cNvSpPr txBox="1"/>
          <p:nvPr/>
        </p:nvSpPr>
        <p:spPr>
          <a:xfrm>
            <a:off x="509542" y="1598324"/>
            <a:ext cx="4007750" cy="2539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Instructions:</a:t>
            </a:r>
            <a:endParaRPr lang="en-US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SzPct val="100000"/>
              <a:buNone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Write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five</a:t>
            </a: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 sentences comparing two cultural aspects using the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comparative form</a:t>
            </a: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 of the following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adjectives</a:t>
            </a: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indent="0">
              <a:buSzPct val="100000"/>
              <a:buNone/>
            </a:pPr>
            <a:endParaRPr lang="en-US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SzPct val="100000"/>
              <a:buNone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✔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Modern, Famous, Simple, Peaceful, Friendly</a:t>
            </a:r>
          </a:p>
          <a:p>
            <a:pPr marL="0" indent="0">
              <a:buSzPct val="100000"/>
              <a:buNone/>
            </a:pPr>
            <a:endParaRPr lang="en-US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SzPct val="100000"/>
              <a:buNone/>
            </a:pP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Example Sentences:</a:t>
            </a:r>
            <a:endParaRPr lang="en-US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Traditional music is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simpler</a:t>
            </a: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 than modern music.</a:t>
            </a: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Cities are usually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busier</a:t>
            </a: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 than small towns.</a:t>
            </a:r>
          </a:p>
        </p:txBody>
      </p:sp>
      <p:sp>
        <p:nvSpPr>
          <p:cNvPr id="6" name="Google Shape;187;p11">
            <a:extLst>
              <a:ext uri="{FF2B5EF4-FFF2-40B4-BE49-F238E27FC236}">
                <a16:creationId xmlns:a16="http://schemas.microsoft.com/office/drawing/2014/main" id="{726E7E15-537C-9952-3305-66AA96048AC9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DIFFERENT CULTURES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id="{B9310E89-8E3B-4FC1-F570-4068CF2361D2}"/>
              </a:ext>
            </a:extLst>
          </p:cNvPr>
          <p:cNvSpPr/>
          <p:nvPr/>
        </p:nvSpPr>
        <p:spPr>
          <a:xfrm>
            <a:off x="506793" y="1335379"/>
            <a:ext cx="4844435" cy="3658040"/>
          </a:xfrm>
          <a:prstGeom prst="roundRect">
            <a:avLst>
              <a:gd name="adj" fmla="val 61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8000" tIns="144000" rIns="0" rtlCol="0" anchor="t"/>
          <a:lstStyle/>
          <a:p>
            <a:pPr marL="6350">
              <a:buSzPts val="1000"/>
              <a:tabLst>
                <a:tab pos="1371600" algn="l"/>
              </a:tabLst>
            </a:pPr>
            <a:endParaRPr lang="en-US" sz="1600" b="1" dirty="0">
              <a:solidFill>
                <a:srgbClr val="033646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1B49D2E-46C9-6557-7010-16A5CB162C9E}"/>
              </a:ext>
            </a:extLst>
          </p:cNvPr>
          <p:cNvSpPr txBox="1"/>
          <p:nvPr/>
        </p:nvSpPr>
        <p:spPr>
          <a:xfrm>
            <a:off x="738019" y="2071416"/>
            <a:ext cx="4013370" cy="26314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SzPts val="2800"/>
              <a:buNone/>
            </a:pPr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Quick Quiz:</a:t>
            </a:r>
          </a:p>
          <a:p>
            <a:pPr marL="293688" lvl="1" indent="-293688">
              <a:spcAft>
                <a:spcPts val="600"/>
              </a:spcAft>
              <a:buClr>
                <a:srgbClr val="FDC212"/>
              </a:buClr>
              <a:buSzPct val="100000"/>
              <a:buFont typeface="+mj-lt"/>
              <a:buAutoNum type="arabicPeriod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the difference between a tradition and a custom?</a:t>
            </a:r>
          </a:p>
          <a:p>
            <a:pPr marL="293688" lvl="1" indent="-293688">
              <a:spcAft>
                <a:spcPts val="600"/>
              </a:spcAft>
              <a:buClr>
                <a:srgbClr val="FDC212"/>
              </a:buClr>
              <a:buSzPct val="100000"/>
              <a:buFont typeface="+mj-lt"/>
              <a:buAutoNum type="arabicPeriod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Give an example of a festival with music.</a:t>
            </a:r>
          </a:p>
          <a:p>
            <a:pPr marL="293688" lvl="1" indent="-293688">
              <a:spcAft>
                <a:spcPts val="600"/>
              </a:spcAft>
              <a:buClr>
                <a:srgbClr val="FDC212"/>
              </a:buClr>
              <a:buSzPct val="100000"/>
              <a:buFont typeface="+mj-lt"/>
              <a:buAutoNum type="arabicPeriod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Change the sentence: "He wore a traditional hat." → (Past continuous)</a:t>
            </a:r>
          </a:p>
          <a:p>
            <a:pPr marL="293688" lvl="1" indent="-293688">
              <a:spcAft>
                <a:spcPts val="600"/>
              </a:spcAft>
              <a:buClr>
                <a:srgbClr val="FDC212"/>
              </a:buClr>
              <a:buSzPct val="100000"/>
              <a:buFont typeface="+mj-lt"/>
              <a:buAutoNum type="arabicPeriod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Complete: "Chinese New Year is ______ (exciting) than my birthday."</a:t>
            </a:r>
          </a:p>
          <a:p>
            <a:pPr marL="293688" lvl="1" indent="-293688">
              <a:spcAft>
                <a:spcPts val="600"/>
              </a:spcAft>
              <a:buClr>
                <a:srgbClr val="FDC212"/>
              </a:buClr>
              <a:buSzPct val="100000"/>
              <a:buFont typeface="+mj-lt"/>
              <a:buAutoNum type="arabicPeriod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WH-question asks about "reason"?</a:t>
            </a:r>
          </a:p>
        </p:txBody>
      </p:sp>
      <p:sp>
        <p:nvSpPr>
          <p:cNvPr id="8" name="Google Shape;147;p10">
            <a:extLst>
              <a:ext uri="{FF2B5EF4-FFF2-40B4-BE49-F238E27FC236}">
                <a16:creationId xmlns:a16="http://schemas.microsoft.com/office/drawing/2014/main" id="{07409FC9-3740-F0E6-C369-AD0A4FBBA43A}"/>
              </a:ext>
            </a:extLst>
          </p:cNvPr>
          <p:cNvSpPr txBox="1">
            <a:spLocks/>
          </p:cNvSpPr>
          <p:nvPr/>
        </p:nvSpPr>
        <p:spPr>
          <a:xfrm>
            <a:off x="738018" y="1543571"/>
            <a:ext cx="4159102" cy="376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1600" b="1" dirty="0">
                <a:solidFill>
                  <a:srgbClr val="033646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CHECKING UNDERSTANDING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DD56B0FD-7B6B-F9E5-D4D1-FC5ED5E3E1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5173" y="1335377"/>
            <a:ext cx="3530515" cy="3658041"/>
          </a:xfrm>
          <a:prstGeom prst="rect">
            <a:avLst/>
          </a:prstGeom>
        </p:spPr>
      </p:pic>
      <p:sp>
        <p:nvSpPr>
          <p:cNvPr id="12" name="Google Shape;187;p11">
            <a:extLst>
              <a:ext uri="{FF2B5EF4-FFF2-40B4-BE49-F238E27FC236}">
                <a16:creationId xmlns:a16="http://schemas.microsoft.com/office/drawing/2014/main" id="{60EC3182-E8A2-FA58-ABD9-AD41A0C130F8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DIFFERENT CULTURES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9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3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850455D-D7BE-82AB-FB62-D868E06B4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8" y="4415482"/>
            <a:ext cx="2500129" cy="6708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BD14A-C94C-DD53-D0CA-0CC164FA5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18ACE90-9150-B524-3087-2D1EC21482BB}"/>
              </a:ext>
            </a:extLst>
          </p:cNvPr>
          <p:cNvSpPr/>
          <p:nvPr/>
        </p:nvSpPr>
        <p:spPr>
          <a:xfrm>
            <a:off x="0" y="5198284"/>
            <a:ext cx="4603750" cy="516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2" name="Google Shape;36;p1">
            <a:extLst>
              <a:ext uri="{FF2B5EF4-FFF2-40B4-BE49-F238E27FC236}">
                <a16:creationId xmlns:a16="http://schemas.microsoft.com/office/drawing/2014/main" id="{877CEC08-8CF7-CA90-FC17-BBEE4990E9DE}"/>
              </a:ext>
            </a:extLst>
          </p:cNvPr>
          <p:cNvSpPr txBox="1"/>
          <p:nvPr/>
        </p:nvSpPr>
        <p:spPr>
          <a:xfrm>
            <a:off x="570797" y="4527076"/>
            <a:ext cx="21402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noProof="0" dirty="0">
                <a:solidFill>
                  <a:srgbClr val="033645"/>
                </a:solidFill>
                <a:latin typeface="Graphik Regular" panose="020B0503030202060203" pitchFamily="34" charset="77"/>
                <a:cs typeface="Calibri" panose="020F0502020204030204" pitchFamily="34" charset="0"/>
              </a:rPr>
              <a:t>ENGLISH</a:t>
            </a:r>
            <a:r>
              <a:rPr lang="en-US" sz="2800" noProof="0" dirty="0">
                <a:solidFill>
                  <a:srgbClr val="033645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 LEVEL B1 - II</a:t>
            </a:r>
            <a:endParaRPr lang="en-US" sz="4000" noProof="0" dirty="0">
              <a:solidFill>
                <a:srgbClr val="033645"/>
              </a:solidFill>
              <a:latin typeface="Graphik Bold" panose="020B0503030202060203" pitchFamily="34" charset="77"/>
              <a:cs typeface="Calibri" panose="020F050202020403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48379F6-CC42-CF1A-9C5A-D2FC91AD7539}"/>
              </a:ext>
            </a:extLst>
          </p:cNvPr>
          <p:cNvSpPr/>
          <p:nvPr/>
        </p:nvSpPr>
        <p:spPr>
          <a:xfrm>
            <a:off x="2893495" y="-10570"/>
            <a:ext cx="783156" cy="5736140"/>
          </a:xfrm>
          <a:prstGeom prst="rect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7B31485-BEC7-6D50-C0B7-6E04996CBE7A}"/>
              </a:ext>
            </a:extLst>
          </p:cNvPr>
          <p:cNvSpPr/>
          <p:nvPr/>
        </p:nvSpPr>
        <p:spPr>
          <a:xfrm>
            <a:off x="3676651" y="10570"/>
            <a:ext cx="2121231" cy="5715000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BA639A89-5956-DE08-5F85-786AFD88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109" r="20674" b="1313"/>
          <a:stretch/>
        </p:blipFill>
        <p:spPr>
          <a:xfrm>
            <a:off x="5797882" y="0"/>
            <a:ext cx="3411901" cy="5725570"/>
          </a:xfrm>
          <a:prstGeom prst="rect">
            <a:avLst/>
          </a:prstGeom>
        </p:spPr>
      </p:pic>
      <p:sp>
        <p:nvSpPr>
          <p:cNvPr id="8" name="Google Shape;48;p1">
            <a:extLst>
              <a:ext uri="{FF2B5EF4-FFF2-40B4-BE49-F238E27FC236}">
                <a16:creationId xmlns:a16="http://schemas.microsoft.com/office/drawing/2014/main" id="{77DF7650-58BA-25F7-D684-E12DF13FB872}"/>
              </a:ext>
            </a:extLst>
          </p:cNvPr>
          <p:cNvSpPr/>
          <p:nvPr/>
        </p:nvSpPr>
        <p:spPr>
          <a:xfrm>
            <a:off x="3747059" y="2980194"/>
            <a:ext cx="174141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SzPts val="1800"/>
            </a:pP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Students will be able to talk about different cultures </a:t>
            </a:r>
            <a:r>
              <a:rPr lang="en-US" sz="1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using comparative adjectives and the past continuous tense</a:t>
            </a:r>
            <a:endParaRPr lang="en-US" sz="1200" dirty="0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7BBA326D-9E9C-E167-83E4-6D2D8B12B928}"/>
              </a:ext>
            </a:extLst>
          </p:cNvPr>
          <p:cNvGrpSpPr/>
          <p:nvPr/>
        </p:nvGrpSpPr>
        <p:grpSpPr>
          <a:xfrm>
            <a:off x="3063720" y="2947318"/>
            <a:ext cx="489729" cy="316419"/>
            <a:chOff x="3063720" y="2947318"/>
            <a:chExt cx="489729" cy="316419"/>
          </a:xfrm>
        </p:grpSpPr>
        <p:sp>
          <p:nvSpPr>
            <p:cNvPr id="22" name="Google Shape;36;p1">
              <a:extLst>
                <a:ext uri="{FF2B5EF4-FFF2-40B4-BE49-F238E27FC236}">
                  <a16:creationId xmlns:a16="http://schemas.microsoft.com/office/drawing/2014/main" id="{7A461B8E-10B0-C1B1-917A-9B1F5C5CEE57}"/>
                </a:ext>
              </a:extLst>
            </p:cNvPr>
            <p:cNvSpPr txBox="1"/>
            <p:nvPr/>
          </p:nvSpPr>
          <p:spPr>
            <a:xfrm>
              <a:off x="3063720" y="2947318"/>
              <a:ext cx="48972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noProof="0" dirty="0">
                  <a:solidFill>
                    <a:schemeClr val="bg1"/>
                  </a:solidFill>
                  <a:latin typeface="Graphik Bold" panose="020B0503030202060203" pitchFamily="34" charset="77"/>
                  <a:ea typeface="Calibri"/>
                  <a:cs typeface="Calibri"/>
                  <a:sym typeface="Calibri"/>
                </a:rPr>
                <a:t>01</a:t>
              </a:r>
              <a:endParaRPr lang="en-US" sz="2000" noProof="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endParaRPr>
            </a:p>
          </p:txBody>
        </p: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56AA54F1-14B3-054B-E48F-69609846241A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66" y="3263737"/>
              <a:ext cx="3067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2298E5D9-8E41-244E-5978-B2490D09F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70184"/>
            <a:ext cx="484295" cy="65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9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7;p11">
            <a:extLst>
              <a:ext uri="{FF2B5EF4-FFF2-40B4-BE49-F238E27FC236}">
                <a16:creationId xmlns:a16="http://schemas.microsoft.com/office/drawing/2014/main" id="{CCBA0902-7A11-13AF-F920-1C160EA12FE9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DIFFERENT CULTURES</a:t>
            </a:r>
          </a:p>
        </p:txBody>
      </p:sp>
      <p:sp>
        <p:nvSpPr>
          <p:cNvPr id="6" name="Google Shape;181;p11">
            <a:extLst>
              <a:ext uri="{FF2B5EF4-FFF2-40B4-BE49-F238E27FC236}">
                <a16:creationId xmlns:a16="http://schemas.microsoft.com/office/drawing/2014/main" id="{35B166E3-8A88-4D7D-7A40-EE0287F4D033}"/>
              </a:ext>
            </a:extLst>
          </p:cNvPr>
          <p:cNvSpPr txBox="1"/>
          <p:nvPr/>
        </p:nvSpPr>
        <p:spPr>
          <a:xfrm>
            <a:off x="506796" y="842249"/>
            <a:ext cx="4065204" cy="620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Aft>
                <a:spcPts val="1000"/>
              </a:spcAft>
              <a:buSzPts val="4400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EXPLORING DIFFERENT CULTURES</a:t>
            </a:r>
          </a:p>
          <a:p>
            <a:pPr>
              <a:buSzPts val="2800"/>
            </a:pPr>
            <a:r>
              <a:rPr lang="en-US" sz="1600" b="1" kern="10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Look at the picture and answer the questions:</a:t>
            </a:r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3BFD28FC-5944-3D2C-498B-C5C4F3CB113E}"/>
              </a:ext>
            </a:extLst>
          </p:cNvPr>
          <p:cNvGrpSpPr/>
          <p:nvPr/>
        </p:nvGrpSpPr>
        <p:grpSpPr>
          <a:xfrm>
            <a:off x="523310" y="1934921"/>
            <a:ext cx="3798512" cy="2515565"/>
            <a:chOff x="523310" y="1934921"/>
            <a:chExt cx="3798512" cy="2515565"/>
          </a:xfrm>
        </p:grpSpPr>
        <p:sp>
          <p:nvSpPr>
            <p:cNvPr id="12" name="Triángulo rectángulo 11">
              <a:extLst>
                <a:ext uri="{FF2B5EF4-FFF2-40B4-BE49-F238E27FC236}">
                  <a16:creationId xmlns:a16="http://schemas.microsoft.com/office/drawing/2014/main" id="{CABD4386-5AF6-6BB4-39C7-C8CBA21DF94F}"/>
                </a:ext>
              </a:extLst>
            </p:cNvPr>
            <p:cNvSpPr/>
            <p:nvPr/>
          </p:nvSpPr>
          <p:spPr>
            <a:xfrm rot="5400000">
              <a:off x="4032156" y="2058306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ángulo redondeado 17">
              <a:extLst>
                <a:ext uri="{FF2B5EF4-FFF2-40B4-BE49-F238E27FC236}">
                  <a16:creationId xmlns:a16="http://schemas.microsoft.com/office/drawing/2014/main" id="{85A94325-5AF4-FD92-43FC-2AF7D6121B6D}"/>
                </a:ext>
              </a:extLst>
            </p:cNvPr>
            <p:cNvSpPr/>
            <p:nvPr/>
          </p:nvSpPr>
          <p:spPr>
            <a:xfrm>
              <a:off x="1026055" y="1934921"/>
              <a:ext cx="3085145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200" kern="100" dirty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What do you see in the picture?</a:t>
              </a:r>
            </a:p>
          </p:txBody>
        </p:sp>
        <p:sp>
          <p:nvSpPr>
            <p:cNvPr id="20" name="Triángulo rectángulo 19">
              <a:extLst>
                <a:ext uri="{FF2B5EF4-FFF2-40B4-BE49-F238E27FC236}">
                  <a16:creationId xmlns:a16="http://schemas.microsoft.com/office/drawing/2014/main" id="{5C33E563-0642-E3EE-18DE-E876AE89E2AE}"/>
                </a:ext>
              </a:extLst>
            </p:cNvPr>
            <p:cNvSpPr/>
            <p:nvPr/>
          </p:nvSpPr>
          <p:spPr>
            <a:xfrm rot="5400000">
              <a:off x="4032156" y="2759862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Rectángulo redondeado 20">
              <a:extLst>
                <a:ext uri="{FF2B5EF4-FFF2-40B4-BE49-F238E27FC236}">
                  <a16:creationId xmlns:a16="http://schemas.microsoft.com/office/drawing/2014/main" id="{F2E61D5B-AA4E-587F-1193-66EAEF9A09B2}"/>
                </a:ext>
              </a:extLst>
            </p:cNvPr>
            <p:cNvSpPr/>
            <p:nvPr/>
          </p:nvSpPr>
          <p:spPr>
            <a:xfrm>
              <a:off x="1026055" y="2636477"/>
              <a:ext cx="3085145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200" kern="100" dirty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Have you ever participated in a cultural event different from your own?</a:t>
              </a:r>
            </a:p>
          </p:txBody>
        </p:sp>
        <p:sp>
          <p:nvSpPr>
            <p:cNvPr id="27" name="Triángulo rectángulo 26">
              <a:extLst>
                <a:ext uri="{FF2B5EF4-FFF2-40B4-BE49-F238E27FC236}">
                  <a16:creationId xmlns:a16="http://schemas.microsoft.com/office/drawing/2014/main" id="{85DF3F86-F2A9-A351-DF27-D463C6697157}"/>
                </a:ext>
              </a:extLst>
            </p:cNvPr>
            <p:cNvSpPr/>
            <p:nvPr/>
          </p:nvSpPr>
          <p:spPr>
            <a:xfrm rot="5400000">
              <a:off x="4032156" y="3466185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8" name="Rectángulo redondeado 27">
              <a:extLst>
                <a:ext uri="{FF2B5EF4-FFF2-40B4-BE49-F238E27FC236}">
                  <a16:creationId xmlns:a16="http://schemas.microsoft.com/office/drawing/2014/main" id="{7FE80022-72BF-381E-FF5E-618C512CEA66}"/>
                </a:ext>
              </a:extLst>
            </p:cNvPr>
            <p:cNvSpPr/>
            <p:nvPr/>
          </p:nvSpPr>
          <p:spPr>
            <a:xfrm>
              <a:off x="1026055" y="3342800"/>
              <a:ext cx="3085145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0" bIns="0" rtlCol="0" anchor="ctr"/>
            <a:lstStyle/>
            <a:p>
              <a:pPr>
                <a:buSzPct val="100000"/>
              </a:pPr>
              <a:r>
                <a:rPr lang="en-US" sz="1200" kern="100" dirty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Why is it important to learn about other cultures?</a:t>
              </a:r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60EB04F5-C318-037D-E64E-9430FDAFD5C0}"/>
                </a:ext>
              </a:extLst>
            </p:cNvPr>
            <p:cNvSpPr/>
            <p:nvPr/>
          </p:nvSpPr>
          <p:spPr>
            <a:xfrm>
              <a:off x="523310" y="1956855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E56A8C31-85D9-64C8-EFFD-0C5C21B89D87}"/>
                </a:ext>
              </a:extLst>
            </p:cNvPr>
            <p:cNvSpPr/>
            <p:nvPr/>
          </p:nvSpPr>
          <p:spPr>
            <a:xfrm>
              <a:off x="523310" y="2657043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96843936-D87F-1019-C337-736BE6DBB69D}"/>
                </a:ext>
              </a:extLst>
            </p:cNvPr>
            <p:cNvSpPr/>
            <p:nvPr/>
          </p:nvSpPr>
          <p:spPr>
            <a:xfrm>
              <a:off x="523310" y="3360357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3" name="Triángulo rectángulo 32">
              <a:extLst>
                <a:ext uri="{FF2B5EF4-FFF2-40B4-BE49-F238E27FC236}">
                  <a16:creationId xmlns:a16="http://schemas.microsoft.com/office/drawing/2014/main" id="{95E98C41-1AAF-DAC7-122B-38217765AAE0}"/>
                </a:ext>
              </a:extLst>
            </p:cNvPr>
            <p:cNvSpPr/>
            <p:nvPr/>
          </p:nvSpPr>
          <p:spPr>
            <a:xfrm rot="5400000">
              <a:off x="4032156" y="4117979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Rectángulo redondeado 33">
              <a:extLst>
                <a:ext uri="{FF2B5EF4-FFF2-40B4-BE49-F238E27FC236}">
                  <a16:creationId xmlns:a16="http://schemas.microsoft.com/office/drawing/2014/main" id="{0872C3F0-B9FF-1248-ED3B-64E6B29A3091}"/>
                </a:ext>
              </a:extLst>
            </p:cNvPr>
            <p:cNvSpPr/>
            <p:nvPr/>
          </p:nvSpPr>
          <p:spPr>
            <a:xfrm>
              <a:off x="1026055" y="4019878"/>
              <a:ext cx="3085145" cy="430608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200" kern="100" dirty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What is a unique tradition from your country?</a:t>
              </a:r>
            </a:p>
          </p:txBody>
        </p:sp>
        <p:sp>
          <p:nvSpPr>
            <p:cNvPr id="35" name="Elipse 34">
              <a:extLst>
                <a:ext uri="{FF2B5EF4-FFF2-40B4-BE49-F238E27FC236}">
                  <a16:creationId xmlns:a16="http://schemas.microsoft.com/office/drawing/2014/main" id="{C36A57B5-88D9-4D66-C18F-57B527811E5A}"/>
                </a:ext>
              </a:extLst>
            </p:cNvPr>
            <p:cNvSpPr/>
            <p:nvPr/>
          </p:nvSpPr>
          <p:spPr>
            <a:xfrm>
              <a:off x="523310" y="3990082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7" name="Google Shape;92;p2" descr="lindo tigre en año nuevo chino. linda ilustración animal de dibujos  animados. 6594474 Vector en Vecteezy">
            <a:extLst>
              <a:ext uri="{FF2B5EF4-FFF2-40B4-BE49-F238E27FC236}">
                <a16:creationId xmlns:a16="http://schemas.microsoft.com/office/drawing/2014/main" id="{947461E2-930E-424A-CD76-FC353383EBB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20005" y="1363850"/>
            <a:ext cx="3455693" cy="34556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4FDA698F-E3A8-0636-45CE-E5D7193C834A}"/>
              </a:ext>
            </a:extLst>
          </p:cNvPr>
          <p:cNvSpPr txBox="1"/>
          <p:nvPr/>
        </p:nvSpPr>
        <p:spPr>
          <a:xfrm>
            <a:off x="506796" y="849124"/>
            <a:ext cx="3885817" cy="620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DESCRIBING </a:t>
            </a:r>
            <a:b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CULTURAL TRADITIONS</a:t>
            </a:r>
            <a:endParaRPr lang="es-PE" sz="1600" b="1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81;p11">
            <a:extLst>
              <a:ext uri="{FF2B5EF4-FFF2-40B4-BE49-F238E27FC236}">
                <a16:creationId xmlns:a16="http://schemas.microsoft.com/office/drawing/2014/main" id="{397DA3DC-ECA2-DE2F-27BE-6DEB23289A28}"/>
              </a:ext>
            </a:extLst>
          </p:cNvPr>
          <p:cNvSpPr txBox="1"/>
          <p:nvPr/>
        </p:nvSpPr>
        <p:spPr>
          <a:xfrm>
            <a:off x="506796" y="2140596"/>
            <a:ext cx="3885817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350" indent="-6350">
              <a:buSzPct val="100000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Festival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Tradition, Custom, Food, Clothing, Music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SzPct val="100000"/>
              <a:buNone/>
            </a:pPr>
            <a:endParaRPr lang="en-US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Aft>
                <a:spcPts val="600"/>
              </a:spcAft>
              <a:buSzPct val="100000"/>
              <a:buNone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Exercise: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Complete the sentences using the words from the vocabulary list.</a:t>
            </a:r>
          </a:p>
          <a:p>
            <a:pPr marL="228600" indent="-228600">
              <a:spcAft>
                <a:spcPts val="600"/>
              </a:spcAft>
              <a:buSzPct val="100000"/>
              <a:buFont typeface="Play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 India, people celebrate the Diwali ______.</a:t>
            </a:r>
          </a:p>
          <a:p>
            <a:pPr marL="228600" indent="-228600">
              <a:spcAft>
                <a:spcPts val="600"/>
              </a:spcAft>
              <a:buSzPct val="100000"/>
              <a:buFont typeface="Play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 _______ in Mexico is eating tamales for Christmas.</a:t>
            </a:r>
          </a:p>
          <a:p>
            <a:pPr marL="228600" indent="-228600">
              <a:spcAft>
                <a:spcPts val="600"/>
              </a:spcAft>
              <a:buSzPct val="100000"/>
              <a:buFont typeface="Play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Each country has its 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own traditional ______,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like wearing a kimono in Japan.</a:t>
            </a:r>
          </a:p>
          <a:p>
            <a:pPr marL="228600" indent="-228600">
              <a:spcAft>
                <a:spcPts val="600"/>
              </a:spcAft>
              <a:buSzPct val="100000"/>
              <a:buFont typeface="Play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most famous ______ in Brazil is Samba.</a:t>
            </a:r>
          </a:p>
          <a:p>
            <a:pPr marL="228600" indent="-228600">
              <a:spcAft>
                <a:spcPts val="600"/>
              </a:spcAft>
              <a:buSzPct val="100000"/>
              <a:buFont typeface="Play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Thanksgiving is a _______ where people eat turkey and pie.</a:t>
            </a:r>
          </a:p>
        </p:txBody>
      </p:sp>
      <p:sp>
        <p:nvSpPr>
          <p:cNvPr id="4" name="Redondear rectángulo de esquina del mismo lado 3">
            <a:extLst>
              <a:ext uri="{FF2B5EF4-FFF2-40B4-BE49-F238E27FC236}">
                <a16:creationId xmlns:a16="http://schemas.microsoft.com/office/drawing/2014/main" id="{26083D2A-8435-9159-1191-FF0CF7A355C6}"/>
              </a:ext>
            </a:extLst>
          </p:cNvPr>
          <p:cNvSpPr/>
          <p:nvPr/>
        </p:nvSpPr>
        <p:spPr>
          <a:xfrm rot="5400000" flipH="1">
            <a:off x="1755698" y="322206"/>
            <a:ext cx="470122" cy="2967922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0DF4CA4-6B87-1E16-0E60-998556BAF3BD}"/>
              </a:ext>
            </a:extLst>
          </p:cNvPr>
          <p:cNvSpPr txBox="1"/>
          <p:nvPr/>
        </p:nvSpPr>
        <p:spPr>
          <a:xfrm>
            <a:off x="1129248" y="1656296"/>
            <a:ext cx="17809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SzPct val="100000"/>
              <a:buNone/>
            </a:pPr>
            <a:r>
              <a:rPr lang="en-US" sz="1600" b="1" kern="1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Vocabulary List: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0CAE7F-24F7-508F-C25A-5124C131E2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506795" y="1863366"/>
            <a:ext cx="360362" cy="17986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8748FB6-4E21-D0D3-167A-BDEF7BA550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6416" y="-3376"/>
            <a:ext cx="3609272" cy="5415867"/>
          </a:xfrm>
          <a:prstGeom prst="rect">
            <a:avLst/>
          </a:prstGeom>
        </p:spPr>
      </p:pic>
      <p:sp>
        <p:nvSpPr>
          <p:cNvPr id="9" name="Google Shape;187;p11">
            <a:extLst>
              <a:ext uri="{FF2B5EF4-FFF2-40B4-BE49-F238E27FC236}">
                <a16:creationId xmlns:a16="http://schemas.microsoft.com/office/drawing/2014/main" id="{4B0F69C5-EA18-DB87-F7A8-4AC8FB16C215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DIFFERENT CULTURES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4" descr="Fiesta De Carnaval De Rio Brasileño Loros Y Tambores PNG ,dibujos  Brasileño, Río, Carnaval PNG Imagen para Descarga Gratuita | Pngtre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24144" y="1568480"/>
            <a:ext cx="3051544" cy="305154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2D9750E-F063-9750-EA7A-2EB4DEBC1562}"/>
              </a:ext>
            </a:extLst>
          </p:cNvPr>
          <p:cNvSpPr txBox="1"/>
          <p:nvPr/>
        </p:nvSpPr>
        <p:spPr>
          <a:xfrm>
            <a:off x="503238" y="841376"/>
            <a:ext cx="4685982" cy="28623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COMPARING CULTURAL CELEBRATIONS</a:t>
            </a:r>
          </a:p>
          <a:p>
            <a:pPr>
              <a:spcAft>
                <a:spcPts val="1000"/>
              </a:spcAft>
              <a:buClr>
                <a:srgbClr val="F0453A"/>
              </a:buClr>
            </a:pPr>
            <a:r>
              <a:rPr lang="en-US" sz="15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Exercise:</a:t>
            </a:r>
            <a:r>
              <a:rPr lang="en-US" sz="15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Complete the sentences using comparative adjectives.</a:t>
            </a:r>
          </a:p>
          <a:p>
            <a:pPr marL="225425" indent="-225425">
              <a:spcAft>
                <a:spcPts val="1000"/>
              </a:spcAft>
              <a:buClr>
                <a:srgbClr val="F0453A"/>
              </a:buClr>
              <a:buFont typeface="+mj-lt"/>
              <a:buAutoNum type="arabicPeriod"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Chinese New Year is ______ (colorful) than Thanksgiving.</a:t>
            </a:r>
          </a:p>
          <a:p>
            <a:pPr marL="225425" indent="-225425">
              <a:spcAft>
                <a:spcPts val="1000"/>
              </a:spcAft>
              <a:buClr>
                <a:srgbClr val="F0453A"/>
              </a:buClr>
              <a:buFont typeface="+mj-lt"/>
              <a:buAutoNum type="arabicPeriod"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African drumming is ______ (loud) than European classical music.</a:t>
            </a:r>
          </a:p>
          <a:p>
            <a:pPr marL="225425" indent="-225425">
              <a:spcAft>
                <a:spcPts val="1000"/>
              </a:spcAft>
              <a:buClr>
                <a:srgbClr val="F0453A"/>
              </a:buClr>
              <a:buFont typeface="+mj-lt"/>
              <a:buAutoNum type="arabicPeriod"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Carnival in Brazil is ______ (big) than local parades.</a:t>
            </a:r>
          </a:p>
          <a:p>
            <a:pPr marL="225425" indent="-225425">
              <a:spcAft>
                <a:spcPts val="1000"/>
              </a:spcAft>
              <a:buClr>
                <a:srgbClr val="F0453A"/>
              </a:buClr>
              <a:buFont typeface="+mj-lt"/>
              <a:buAutoNum type="arabicPeriod"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The food in Italy is ______ (tasty) than fast food.</a:t>
            </a:r>
          </a:p>
          <a:p>
            <a:pPr marL="225425" indent="-225425">
              <a:spcAft>
                <a:spcPts val="1000"/>
              </a:spcAft>
              <a:buClr>
                <a:srgbClr val="F0453A"/>
              </a:buClr>
              <a:buFont typeface="+mj-lt"/>
              <a:buAutoNum type="arabicPeriod"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Wearing a kimono is ______ (formal) than wearing jeans.</a:t>
            </a:r>
            <a:endParaRPr lang="es-ES_tradnl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87;p11">
            <a:extLst>
              <a:ext uri="{FF2B5EF4-FFF2-40B4-BE49-F238E27FC236}">
                <a16:creationId xmlns:a16="http://schemas.microsoft.com/office/drawing/2014/main" id="{86D2BC2B-E8E1-BD82-62BF-BB121CF1F8A7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DIFFERENT CULTURES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A9495F9-4F7E-B112-A577-0EE787D9BD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90" y="852684"/>
            <a:ext cx="3924298" cy="4356099"/>
          </a:xfrm>
          <a:prstGeom prst="rect">
            <a:avLst/>
          </a:prstGeom>
        </p:spPr>
      </p:pic>
      <p:sp>
        <p:nvSpPr>
          <p:cNvPr id="5" name="Google Shape;187;p11">
            <a:extLst>
              <a:ext uri="{FF2B5EF4-FFF2-40B4-BE49-F238E27FC236}">
                <a16:creationId xmlns:a16="http://schemas.microsoft.com/office/drawing/2014/main" id="{58CABDD3-E53D-E6A3-0409-BD198E7B5A03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DIFFERENT CULTURES</a:t>
            </a:r>
          </a:p>
        </p:txBody>
      </p:sp>
      <p:sp>
        <p:nvSpPr>
          <p:cNvPr id="6" name="Google Shape;181;p11">
            <a:extLst>
              <a:ext uri="{FF2B5EF4-FFF2-40B4-BE49-F238E27FC236}">
                <a16:creationId xmlns:a16="http://schemas.microsoft.com/office/drawing/2014/main" id="{EF7DDC44-ED49-48C6-0859-9FD9D2440F44}"/>
              </a:ext>
            </a:extLst>
          </p:cNvPr>
          <p:cNvSpPr txBox="1"/>
          <p:nvPr/>
        </p:nvSpPr>
        <p:spPr>
          <a:xfrm>
            <a:off x="506796" y="845949"/>
            <a:ext cx="3885817" cy="620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TALKING ABOUT CULTURAL ACTIVITIES </a:t>
            </a:r>
            <a:b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 THE PAST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72638607-F5E9-26E3-D975-031B9DD14FF0}"/>
              </a:ext>
            </a:extLst>
          </p:cNvPr>
          <p:cNvSpPr/>
          <p:nvPr/>
        </p:nvSpPr>
        <p:spPr>
          <a:xfrm>
            <a:off x="506796" y="1466632"/>
            <a:ext cx="367848" cy="367848"/>
          </a:xfrm>
          <a:prstGeom prst="ellipse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164FFF2D-29E9-E541-BBC6-655C6A8C30D5}"/>
              </a:ext>
            </a:extLst>
          </p:cNvPr>
          <p:cNvSpPr txBox="1">
            <a:spLocks/>
          </p:cNvSpPr>
          <p:nvPr/>
        </p:nvSpPr>
        <p:spPr>
          <a:xfrm>
            <a:off x="1025719" y="1493839"/>
            <a:ext cx="3366894" cy="37036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  <a:buSzPct val="100000"/>
              <a:buNone/>
            </a:pP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Exercise: </a:t>
            </a: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Complete the sentences using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the past </a:t>
            </a: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continuous form of the verbs in parentheses.</a:t>
            </a:r>
          </a:p>
          <a:p>
            <a:pPr marL="0" indent="0">
              <a:spcBef>
                <a:spcPts val="0"/>
              </a:spcBef>
              <a:buSzPct val="100000"/>
              <a:buNone/>
            </a:pPr>
            <a:endParaRPr lang="en-US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During the festival, people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__________</a:t>
            </a: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wear) traditional clothing.</a:t>
            </a: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 the parade, musicians </a:t>
            </a:r>
            <a:r>
              <a:rPr lang="en-US" sz="15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__________</a:t>
            </a:r>
            <a:r>
              <a:rPr lang="en-US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(play) drums and guitars.</a:t>
            </a: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While the chefs </a:t>
            </a:r>
            <a:r>
              <a:rPr lang="en-US" sz="15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__________</a:t>
            </a:r>
            <a:r>
              <a:rPr lang="en-US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(prepare) the special dish, guests arrived.</a:t>
            </a: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audience </a:t>
            </a:r>
            <a:r>
              <a:rPr lang="en-US" sz="15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__________</a:t>
            </a:r>
            <a:r>
              <a:rPr lang="en-US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(watch) a traditional dance performance.</a:t>
            </a:r>
          </a:p>
          <a:p>
            <a:pPr marL="228600" indent="-228600">
              <a:spcAft>
                <a:spcPts val="600"/>
              </a:spcAft>
              <a:buClr>
                <a:srgbClr val="FFC000"/>
              </a:buClr>
              <a:buSzPct val="100000"/>
              <a:buFont typeface="Play"/>
              <a:buAutoNum type="arabicPeriod"/>
            </a:pPr>
            <a:r>
              <a:rPr lang="en-US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 the cultural fair, children </a:t>
            </a:r>
            <a:r>
              <a:rPr lang="en-US" sz="15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__________</a:t>
            </a:r>
            <a:r>
              <a:rPr lang="en-US" sz="15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(learn) how to make handicrafts.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D3E2E6D-04A1-7588-7DCE-E4A3B0203EF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0384" y="1521548"/>
            <a:ext cx="239242" cy="23924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dondear rectángulo de esquina del mismo lado 2">
            <a:extLst>
              <a:ext uri="{FF2B5EF4-FFF2-40B4-BE49-F238E27FC236}">
                <a16:creationId xmlns:a16="http://schemas.microsoft.com/office/drawing/2014/main" id="{552AC0C0-9D19-97E4-BBC7-54B75A08B23F}"/>
              </a:ext>
            </a:extLst>
          </p:cNvPr>
          <p:cNvSpPr/>
          <p:nvPr/>
        </p:nvSpPr>
        <p:spPr>
          <a:xfrm rot="16200000">
            <a:off x="2214647" y="-875412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EF463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CE34042-D84C-B35F-EF8B-F446D0240042}"/>
              </a:ext>
            </a:extLst>
          </p:cNvPr>
          <p:cNvSpPr txBox="1"/>
          <p:nvPr/>
        </p:nvSpPr>
        <p:spPr>
          <a:xfrm>
            <a:off x="1129248" y="917627"/>
            <a:ext cx="2652515" cy="312650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marL="7938" lvl="1" algn="ctr">
              <a:lnSpc>
                <a:spcPct val="115000"/>
              </a:lnSpc>
              <a:spcAft>
                <a:spcPts val="800"/>
              </a:spcAft>
              <a:buSzPts val="1000"/>
              <a:tabLst>
                <a:tab pos="914400" algn="l"/>
              </a:tabLst>
            </a:pPr>
            <a:r>
              <a:rPr lang="en-US" sz="1600" b="1" kern="1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Pair activity</a:t>
            </a:r>
            <a:endParaRPr lang="es-MX" sz="1600" b="1" kern="1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181;p11">
            <a:extLst>
              <a:ext uri="{FF2B5EF4-FFF2-40B4-BE49-F238E27FC236}">
                <a16:creationId xmlns:a16="http://schemas.microsoft.com/office/drawing/2014/main" id="{D22DEF91-4179-5207-89DE-D8BC0E03A549}"/>
              </a:ext>
            </a:extLst>
          </p:cNvPr>
          <p:cNvSpPr txBox="1"/>
          <p:nvPr/>
        </p:nvSpPr>
        <p:spPr>
          <a:xfrm>
            <a:off x="509541" y="1558264"/>
            <a:ext cx="8166147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SzPts val="2800"/>
              <a:buNone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After completing the sentences, discuss with a partner:</a:t>
            </a:r>
          </a:p>
          <a:p>
            <a:pPr marL="177800" indent="-177800"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Have you ever seen or participated in a cultural festival? What were people doing?</a:t>
            </a:r>
            <a:endParaRPr lang="en-US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indent="-177800">
              <a:buClr>
                <a:srgbClr val="F0463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Write 3 sentences using the past continuous.</a:t>
            </a:r>
            <a:endParaRPr lang="en-US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4012AC1-BE79-D34F-AC76-43822E93B37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3" y="1124697"/>
            <a:ext cx="360362" cy="17986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89F6994-27A3-A150-61D8-91DA6F3801D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79228" y="2540000"/>
            <a:ext cx="4985544" cy="2653616"/>
          </a:xfrm>
          <a:prstGeom prst="rect">
            <a:avLst/>
          </a:prstGeom>
        </p:spPr>
      </p:pic>
      <p:sp>
        <p:nvSpPr>
          <p:cNvPr id="9" name="Google Shape;187;p11">
            <a:extLst>
              <a:ext uri="{FF2B5EF4-FFF2-40B4-BE49-F238E27FC236}">
                <a16:creationId xmlns:a16="http://schemas.microsoft.com/office/drawing/2014/main" id="{D4666C8A-060E-2454-76A9-306FFD064A02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DIFFERENT CULTURES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7DAB3C85-EA5F-AD8F-075F-7B77241DD1C4}"/>
              </a:ext>
            </a:extLst>
          </p:cNvPr>
          <p:cNvSpPr txBox="1"/>
          <p:nvPr/>
        </p:nvSpPr>
        <p:spPr>
          <a:xfrm>
            <a:off x="506796" y="845949"/>
            <a:ext cx="3885817" cy="4165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8" lvl="0">
              <a:spcAft>
                <a:spcPts val="1000"/>
              </a:spcAft>
              <a:buSzPts val="1000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USING PAST CONTINUOUS TO </a:t>
            </a:r>
            <a:b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DESCRIBE EVENTS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Exercise: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Rewrite the sentences in the past continuous.</a:t>
            </a:r>
          </a:p>
          <a:p>
            <a:pPr marL="228600" indent="-228600">
              <a:spcAft>
                <a:spcPts val="800"/>
              </a:spcAft>
              <a:buClr>
                <a:srgbClr val="F04539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He ate a traditional meal. → He _______ a traditional meal.</a:t>
            </a:r>
          </a:p>
          <a:p>
            <a:pPr marL="228600" indent="-228600">
              <a:spcAft>
                <a:spcPts val="800"/>
              </a:spcAft>
              <a:buClr>
                <a:srgbClr val="F04539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They sang at the festival. → They _______ at the festival.</a:t>
            </a:r>
          </a:p>
          <a:p>
            <a:pPr marL="228600" indent="-228600">
              <a:spcAft>
                <a:spcPts val="800"/>
              </a:spcAft>
              <a:buClr>
                <a:srgbClr val="F04539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She wore a beautiful costume. → She _______ a beautiful costume.</a:t>
            </a:r>
          </a:p>
          <a:p>
            <a:pPr marL="228600" indent="-228600">
              <a:spcAft>
                <a:spcPts val="800"/>
              </a:spcAft>
              <a:buClr>
                <a:srgbClr val="F04539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We watched a parade. → We _______ a parade.</a:t>
            </a:r>
          </a:p>
          <a:p>
            <a:pPr marL="228600" indent="-228600">
              <a:spcAft>
                <a:spcPts val="800"/>
              </a:spcAft>
              <a:buClr>
                <a:srgbClr val="F04539"/>
              </a:buClr>
              <a:buSzPct val="100000"/>
              <a:buFont typeface="Play"/>
              <a:buAutoNum type="arabicPeriod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People danced in the street. → People _______ in the street.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D986729-1EA7-639A-9BF4-50FD549D8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0900" y="1330959"/>
            <a:ext cx="3926453" cy="3926453"/>
          </a:xfrm>
          <a:prstGeom prst="rect">
            <a:avLst/>
          </a:prstGeom>
        </p:spPr>
      </p:pic>
      <p:sp>
        <p:nvSpPr>
          <p:cNvPr id="4" name="Google Shape;187;p11">
            <a:extLst>
              <a:ext uri="{FF2B5EF4-FFF2-40B4-BE49-F238E27FC236}">
                <a16:creationId xmlns:a16="http://schemas.microsoft.com/office/drawing/2014/main" id="{AA730CB3-0F93-AF19-8ECD-031199EF5FDC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DIFFERENT CULTURES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92E9CB33-D132-1A2C-C0EB-2E50100A9D90}"/>
              </a:ext>
            </a:extLst>
          </p:cNvPr>
          <p:cNvSpPr txBox="1"/>
          <p:nvPr/>
        </p:nvSpPr>
        <p:spPr>
          <a:xfrm>
            <a:off x="506796" y="845949"/>
            <a:ext cx="3885817" cy="25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8" lvl="0">
              <a:spcAft>
                <a:spcPts val="1000"/>
              </a:spcAft>
              <a:buSzPts val="1000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WH-QUESTIONS ABOUT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SzPts val="2800"/>
              <a:buNone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Exercise: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Answer the WH-questions using complete sentences.</a:t>
            </a:r>
          </a:p>
          <a:p>
            <a:pPr marL="271463" indent="-261938">
              <a:spcAft>
                <a:spcPts val="600"/>
              </a:spcAft>
              <a:buClr>
                <a:srgbClr val="F04539"/>
              </a:buClr>
              <a:buSzPct val="100000"/>
              <a:buFont typeface="+mj-lt"/>
              <a:buAutoNum type="arabicPeriod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What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is a special holiday in your country?</a:t>
            </a:r>
          </a:p>
          <a:p>
            <a:pPr marL="271463" indent="-261938">
              <a:spcAft>
                <a:spcPts val="600"/>
              </a:spcAft>
              <a:buClr>
                <a:srgbClr val="F04539"/>
              </a:buClr>
              <a:buSzPct val="100000"/>
              <a:buFont typeface="+mj-lt"/>
              <a:buAutoNum type="arabicPeriod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Where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do people celebrate this event?</a:t>
            </a:r>
          </a:p>
          <a:p>
            <a:pPr marL="271463" indent="-261938">
              <a:spcAft>
                <a:spcPts val="600"/>
              </a:spcAft>
              <a:buClr>
                <a:srgbClr val="F04539"/>
              </a:buClr>
              <a:buSzPct val="100000"/>
              <a:buFont typeface="+mj-lt"/>
              <a:buAutoNum type="arabicPeriod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does it happen?</a:t>
            </a:r>
          </a:p>
          <a:p>
            <a:pPr marL="271463" indent="-261938">
              <a:spcAft>
                <a:spcPts val="600"/>
              </a:spcAft>
              <a:buClr>
                <a:srgbClr val="F04539"/>
              </a:buClr>
              <a:buSzPct val="100000"/>
              <a:buFont typeface="+mj-lt"/>
              <a:buAutoNum type="arabicPeriod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Why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is it important?</a:t>
            </a:r>
          </a:p>
          <a:p>
            <a:pPr marL="271463" indent="-261938">
              <a:spcAft>
                <a:spcPts val="600"/>
              </a:spcAft>
              <a:buClr>
                <a:srgbClr val="F04539"/>
              </a:buClr>
              <a:buSzPct val="100000"/>
              <a:buFont typeface="+mj-lt"/>
              <a:buAutoNum type="arabicPeriod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do people celebrate it?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034F12A-D2D0-D9CB-4470-79A7145C81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65688" y="841375"/>
            <a:ext cx="3810000" cy="4356100"/>
          </a:xfrm>
          <a:prstGeom prst="rect">
            <a:avLst/>
          </a:prstGeom>
        </p:spPr>
      </p:pic>
      <p:sp>
        <p:nvSpPr>
          <p:cNvPr id="5" name="Google Shape;187;p11">
            <a:extLst>
              <a:ext uri="{FF2B5EF4-FFF2-40B4-BE49-F238E27FC236}">
                <a16:creationId xmlns:a16="http://schemas.microsoft.com/office/drawing/2014/main" id="{BB0A333E-3530-D2EB-C484-AEE5748FAF96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DIFFERENT CULTURES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673</Words>
  <Application>Microsoft Office PowerPoint</Application>
  <PresentationFormat>Presentación en pantalla (16:10)</PresentationFormat>
  <Paragraphs>90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Calibri</vt:lpstr>
      <vt:lpstr>Graphik Bold</vt:lpstr>
      <vt:lpstr>Arial</vt:lpstr>
      <vt:lpstr>Aptos</vt:lpstr>
      <vt:lpstr>Graphik Regular</vt:lpstr>
      <vt:lpstr>Play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Talking about different cultures</dc:title>
  <dc:creator>Benjamín Caballero</dc:creator>
  <cp:lastModifiedBy>Eduardo Enrique Haro Yanqui</cp:lastModifiedBy>
  <cp:revision>32</cp:revision>
  <dcterms:created xsi:type="dcterms:W3CDTF">2025-02-25T16:34:47Z</dcterms:created>
  <dcterms:modified xsi:type="dcterms:W3CDTF">2025-03-28T19:56:44Z</dcterms:modified>
</cp:coreProperties>
</file>